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"/>
  </p:notesMasterIdLst>
  <p:handoutMasterIdLst>
    <p:handoutMasterId r:id="rId6"/>
  </p:handoutMasterIdLst>
  <p:sldIdLst>
    <p:sldId id="260" r:id="rId2"/>
    <p:sldId id="261" r:id="rId3"/>
    <p:sldId id="262" r:id="rId4"/>
  </p:sldIdLst>
  <p:sldSz cx="12192000" cy="6858000"/>
  <p:notesSz cx="6662738" cy="98329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00" userDrawn="1">
          <p15:clr>
            <a:srgbClr val="A4A3A4"/>
          </p15:clr>
        </p15:guide>
        <p15:guide id="2" pos="38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7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6756"/>
    <a:srgbClr val="D4D7D4"/>
    <a:srgbClr val="FFF2B6"/>
    <a:srgbClr val="D71920"/>
    <a:srgbClr val="EE2E2D"/>
    <a:srgbClr val="0000FF"/>
    <a:srgbClr val="66FF33"/>
    <a:srgbClr val="FFCC66"/>
    <a:srgbClr val="CC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44" d="100"/>
          <a:sy n="144" d="100"/>
        </p:scale>
        <p:origin x="150" y="510"/>
      </p:cViewPr>
      <p:guideLst>
        <p:guide orient="horz" pos="3900"/>
        <p:guide pos="38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-2784" y="-90"/>
      </p:cViewPr>
      <p:guideLst>
        <p:guide orient="horz" pos="3097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buClr>
                <a:schemeClr val="tx1"/>
              </a:buClr>
              <a:buSzPct val="70000"/>
              <a:buFont typeface="Wingdings" pitchFamily="2" charset="2"/>
              <a:buNone/>
              <a:defRPr sz="1200" b="1" i="1">
                <a:solidFill>
                  <a:srgbClr val="FF0000"/>
                </a:solidFill>
                <a:latin typeface="Arial" charset="0"/>
              </a:defRPr>
            </a:lvl1pPr>
          </a:lstStyle>
          <a:p>
            <a:endParaRPr lang="hr-HR"/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000" y="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buClr>
                <a:schemeClr val="tx1"/>
              </a:buClr>
              <a:buSzPct val="70000"/>
              <a:buFont typeface="Wingdings" pitchFamily="2" charset="2"/>
              <a:buNone/>
              <a:defRPr sz="1200" b="1" i="1">
                <a:solidFill>
                  <a:srgbClr val="FF0000"/>
                </a:solidFill>
                <a:latin typeface="Arial" charset="0"/>
              </a:defRPr>
            </a:lvl1pPr>
          </a:lstStyle>
          <a:p>
            <a:fld id="{31E80E8F-58B1-4D36-8EC9-438ADE56C620}" type="datetime1">
              <a:rPr lang="hr-HR"/>
              <a:pPr/>
              <a:t>25.3.2024.</a:t>
            </a:fld>
            <a:endParaRPr lang="hr-HR"/>
          </a:p>
        </p:txBody>
      </p:sp>
      <p:sp>
        <p:nvSpPr>
          <p:cNvPr id="228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buClr>
                <a:schemeClr val="tx1"/>
              </a:buClr>
              <a:buSzPct val="70000"/>
              <a:buFont typeface="Wingdings" pitchFamily="2" charset="2"/>
              <a:buNone/>
              <a:defRPr sz="1200" b="1" i="1">
                <a:solidFill>
                  <a:srgbClr val="FF0000"/>
                </a:solidFill>
                <a:latin typeface="Arial" charset="0"/>
              </a:defRPr>
            </a:lvl1pPr>
          </a:lstStyle>
          <a:p>
            <a:endParaRPr lang="hr-HR"/>
          </a:p>
        </p:txBody>
      </p:sp>
      <p:sp>
        <p:nvSpPr>
          <p:cNvPr id="228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93726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buClr>
                <a:schemeClr val="tx1"/>
              </a:buClr>
              <a:buSzPct val="70000"/>
              <a:buFont typeface="Wingdings" pitchFamily="2" charset="2"/>
              <a:buNone/>
              <a:defRPr sz="1200" b="1" i="1">
                <a:solidFill>
                  <a:srgbClr val="FF0000"/>
                </a:solidFill>
                <a:latin typeface="Arial" charset="0"/>
              </a:defRPr>
            </a:lvl1pPr>
          </a:lstStyle>
          <a:p>
            <a:fld id="{B5F0CE23-AE71-48C6-A94C-0997977BBE55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8265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3" tIns="45416" rIns="90833" bIns="45416" numCol="1" anchor="t" anchorCtr="0" compatLnSpc="1">
            <a:prstTxWarp prst="textNoShape">
              <a:avLst/>
            </a:prstTxWarp>
          </a:bodyPr>
          <a:lstStyle>
            <a:lvl1pPr defTabSz="908050">
              <a:defRPr sz="1200">
                <a:latin typeface="Times New Roman" pitchFamily="18" charset="0"/>
              </a:defRPr>
            </a:lvl1pPr>
          </a:lstStyle>
          <a:p>
            <a:endParaRPr lang="hr-HR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3" tIns="45416" rIns="90833" bIns="45416" numCol="1" anchor="t" anchorCtr="0" compatLnSpc="1">
            <a:prstTxWarp prst="textNoShape">
              <a:avLst/>
            </a:prstTxWarp>
          </a:bodyPr>
          <a:lstStyle>
            <a:lvl1pPr algn="r" defTabSz="908050">
              <a:defRPr sz="1200">
                <a:latin typeface="Times New Roman" pitchFamily="18" charset="0"/>
              </a:defRPr>
            </a:lvl1pPr>
          </a:lstStyle>
          <a:p>
            <a:fld id="{94678321-56D0-400A-95B1-CE5CFA383096}" type="datetime1">
              <a:rPr lang="hr-HR"/>
              <a:pPr/>
              <a:t>25.3.2024.</a:t>
            </a:fld>
            <a:endParaRPr lang="hr-HR"/>
          </a:p>
        </p:txBody>
      </p:sp>
      <p:sp>
        <p:nvSpPr>
          <p:cNvPr id="139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2388" y="736600"/>
            <a:ext cx="6557962" cy="3689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70425"/>
            <a:ext cx="4884738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3" tIns="45416" rIns="90833" bIns="454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3" tIns="45416" rIns="90833" bIns="45416" numCol="1" anchor="b" anchorCtr="0" compatLnSpc="1">
            <a:prstTxWarp prst="textNoShape">
              <a:avLst/>
            </a:prstTxWarp>
          </a:bodyPr>
          <a:lstStyle>
            <a:lvl1pPr defTabSz="908050">
              <a:defRPr sz="1200">
                <a:latin typeface="Times New Roman" pitchFamily="18" charset="0"/>
              </a:defRPr>
            </a:lvl1pPr>
          </a:lstStyle>
          <a:p>
            <a:endParaRPr lang="hr-HR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3" tIns="45416" rIns="90833" bIns="45416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>
                <a:latin typeface="Times New Roman" pitchFamily="18" charset="0"/>
              </a:defRPr>
            </a:lvl1pPr>
          </a:lstStyle>
          <a:p>
            <a:fld id="{B7A7544F-D493-435E-A9F0-B374BF9F794B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720013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485775"/>
            <a:ext cx="10363200" cy="1371600"/>
          </a:xfrm>
          <a:prstGeom prst="rect">
            <a:avLst/>
          </a:prstGeom>
        </p:spPr>
        <p:txBody>
          <a:bodyPr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7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30400" y="3429000"/>
            <a:ext cx="9347200" cy="16002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727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0E3BB8F-F6D9-4E20-B2B5-00299B1B15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0862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7700" y="1276350"/>
            <a:ext cx="11226800" cy="4267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00" y="6245225"/>
            <a:ext cx="2641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641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CE53875-BD62-4006-84B8-20F18EF105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0"/>
            <a:ext cx="3048000" cy="554355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8940800" cy="55435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00" y="6245225"/>
            <a:ext cx="2641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641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A322177-4AEF-4D97-81B2-7B9DF1FD13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0862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276350"/>
            <a:ext cx="11226800" cy="4267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00" y="6245225"/>
            <a:ext cx="2641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641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15A585B-70D5-47D3-894B-221A8B3C3B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00" y="6245225"/>
            <a:ext cx="2641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641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81D9A27-EB7F-48EB-8A0D-170968B9FC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0862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1" y="1276350"/>
            <a:ext cx="5492751" cy="4267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3651" y="1276350"/>
            <a:ext cx="5492749" cy="4267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2800" y="6245225"/>
            <a:ext cx="2641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641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82CA84-80A5-40A9-AB74-FA49B7311E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12800" y="6245225"/>
            <a:ext cx="2641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641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1D5B2AB-0B8E-43EF-A760-38B792F134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0862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12800" y="6245225"/>
            <a:ext cx="2641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641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ED6837E-775F-46D4-ADBB-E86F2507FE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12800" y="6245225"/>
            <a:ext cx="2641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641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6EB17D-D654-4ACE-9619-5D953F2642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2800" y="6245225"/>
            <a:ext cx="2641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641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A3A1328-F2B2-40F6-B6E7-951AC99899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2800" y="6245225"/>
            <a:ext cx="2641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641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9B5A63E-CB6C-41DB-AB1F-F359FCDCA5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1B9C864-94B4-4C9B-B5D7-61A6617F306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973" y="0"/>
            <a:ext cx="10803027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934514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312C7E6-8A4D-4FFA-92A3-1CAF4B15DB9F}"/>
              </a:ext>
            </a:extLst>
          </p:cNvPr>
          <p:cNvSpPr/>
          <p:nvPr userDrawn="1"/>
        </p:nvSpPr>
        <p:spPr bwMode="auto">
          <a:xfrm>
            <a:off x="328523" y="5610286"/>
            <a:ext cx="1095764" cy="1065528"/>
          </a:xfrm>
          <a:prstGeom prst="rect">
            <a:avLst/>
          </a:prstGeom>
          <a:solidFill>
            <a:srgbClr val="D7192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12F6DE-DFD2-461A-8636-18651FFB1A7A}"/>
              </a:ext>
            </a:extLst>
          </p:cNvPr>
          <p:cNvSpPr txBox="1"/>
          <p:nvPr userDrawn="1"/>
        </p:nvSpPr>
        <p:spPr>
          <a:xfrm>
            <a:off x="300069" y="5610286"/>
            <a:ext cx="123525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b="1" dirty="0">
                <a:solidFill>
                  <a:schemeClr val="bg1"/>
                </a:solidFill>
                <a:latin typeface="Neo Sans Pro" panose="020B0504030504040204" pitchFamily="34" charset="0"/>
              </a:rPr>
              <a:t>SABOR</a:t>
            </a:r>
            <a:br>
              <a:rPr lang="hr-HR" b="1" dirty="0">
                <a:solidFill>
                  <a:schemeClr val="bg1"/>
                </a:solidFill>
                <a:latin typeface="Neo Sans Pro" panose="020B0504030504040204" pitchFamily="34" charset="0"/>
              </a:rPr>
            </a:br>
            <a:r>
              <a:rPr lang="hr-HR" sz="1200" b="1" dirty="0">
                <a:solidFill>
                  <a:schemeClr val="bg1"/>
                </a:solidFill>
                <a:latin typeface="Neo Sans Pro" panose="020B0504030504040204" pitchFamily="34" charset="0"/>
              </a:rPr>
              <a:t>HRVATSKIH</a:t>
            </a:r>
          </a:p>
          <a:p>
            <a:pPr algn="ctr"/>
            <a:r>
              <a:rPr lang="hr-HR" sz="1200" b="1" dirty="0">
                <a:solidFill>
                  <a:schemeClr val="bg1"/>
                </a:solidFill>
                <a:latin typeface="Neo Sans Pro" panose="020B0504030504040204" pitchFamily="34" charset="0"/>
              </a:rPr>
              <a:t>GRADITELJA</a:t>
            </a:r>
          </a:p>
          <a:p>
            <a:pPr algn="ctr"/>
            <a:r>
              <a:rPr lang="hr-HR" sz="2400" b="1" dirty="0">
                <a:solidFill>
                  <a:srgbClr val="FFF2B6"/>
                </a:solidFill>
                <a:latin typeface="Neo Sans Pro" panose="020B0504030504040204" pitchFamily="34" charset="0"/>
              </a:rPr>
              <a:t>2024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FCC3EE-93A7-4A17-879C-741B13F10701}"/>
              </a:ext>
            </a:extLst>
          </p:cNvPr>
          <p:cNvSpPr/>
          <p:nvPr userDrawn="1"/>
        </p:nvSpPr>
        <p:spPr bwMode="auto">
          <a:xfrm>
            <a:off x="1643034" y="5882284"/>
            <a:ext cx="6280149" cy="866775"/>
          </a:xfrm>
          <a:prstGeom prst="rect">
            <a:avLst/>
          </a:prstGeom>
          <a:solidFill>
            <a:srgbClr val="D4D7D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B1B9F0-746D-4F7C-93AE-4BCB47500D4E}"/>
              </a:ext>
            </a:extLst>
          </p:cNvPr>
          <p:cNvSpPr txBox="1"/>
          <p:nvPr userDrawn="1"/>
        </p:nvSpPr>
        <p:spPr>
          <a:xfrm>
            <a:off x="1643034" y="6001506"/>
            <a:ext cx="591832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i="0" dirty="0">
                <a:solidFill>
                  <a:srgbClr val="576756"/>
                </a:solidFill>
                <a:latin typeface="Neo Sans Pro Medium" panose="020B0704030504040204" pitchFamily="34" charset="0"/>
              </a:rPr>
              <a:t>HRVATSKA GRADITELJSKA IZVRSNOST</a:t>
            </a:r>
          </a:p>
          <a:p>
            <a:endParaRPr lang="hr-HR" sz="900" b="1" i="0" dirty="0">
              <a:solidFill>
                <a:srgbClr val="576756"/>
              </a:solidFill>
              <a:latin typeface="Neo Sans Pro Medium" panose="020B0704030504040204" pitchFamily="34" charset="0"/>
            </a:endParaRPr>
          </a:p>
          <a:p>
            <a:r>
              <a:rPr lang="hr-HR" sz="1100" dirty="0">
                <a:solidFill>
                  <a:srgbClr val="576756"/>
                </a:solidFill>
                <a:latin typeface="Neo Sans Pro" panose="020B0504030504040204" pitchFamily="34" charset="0"/>
              </a:rPr>
              <a:t>21. do 24. travnja 2024. </a:t>
            </a:r>
            <a:r>
              <a:rPr lang="hr-HR" sz="1100" dirty="0">
                <a:solidFill>
                  <a:srgbClr val="576756"/>
                </a:solidFill>
                <a:latin typeface="Arial" panose="020B0604020202020204" pitchFamily="34" charset="0"/>
              </a:rPr>
              <a:t>· </a:t>
            </a:r>
            <a:r>
              <a:rPr lang="hr-HR" sz="1100" dirty="0">
                <a:solidFill>
                  <a:srgbClr val="576756"/>
                </a:solidFill>
                <a:latin typeface="Neo Sans Pro" panose="020B0504030504040204" pitchFamily="34" charset="0"/>
              </a:rPr>
              <a:t>Cavtat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3000" b="1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600" b="1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300" b="1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149226"/>
            <a:ext cx="9144000" cy="4206875"/>
          </a:xfrm>
        </p:spPr>
        <p:txBody>
          <a:bodyPr/>
          <a:lstStyle/>
          <a:p>
            <a:pPr>
              <a:lnSpc>
                <a:spcPct val="135000"/>
              </a:lnSpc>
              <a:spcBef>
                <a:spcPct val="25000"/>
              </a:spcBef>
              <a:spcAft>
                <a:spcPct val="15000"/>
              </a:spcAft>
            </a:pPr>
            <a:r>
              <a:rPr lang="hr-HR" sz="4100" dirty="0">
                <a:solidFill>
                  <a:srgbClr val="576756"/>
                </a:solidFill>
              </a:rPr>
              <a:t>SABOR HRVATSKIH GRADITELJA </a:t>
            </a:r>
            <a:r>
              <a:rPr lang="hr-HR" sz="4100" dirty="0">
                <a:solidFill>
                  <a:srgbClr val="EE2E2D"/>
                </a:solidFill>
              </a:rPr>
              <a:t>2024</a:t>
            </a:r>
            <a:br>
              <a:rPr lang="hr-HR" sz="4100" dirty="0">
                <a:solidFill>
                  <a:srgbClr val="EE2E2D"/>
                </a:solidFill>
              </a:rPr>
            </a:br>
            <a:r>
              <a:rPr lang="hr-HR" sz="3300" dirty="0">
                <a:solidFill>
                  <a:srgbClr val="576756"/>
                </a:solidFill>
              </a:rPr>
              <a:t>Hrvatska graditeljska izvrsnost</a:t>
            </a:r>
            <a:br>
              <a:rPr lang="hr-HR" sz="3300" dirty="0">
                <a:latin typeface="Tahoma" pitchFamily="34" charset="0"/>
              </a:rPr>
            </a:br>
            <a:r>
              <a:rPr lang="hr-HR" sz="1400" dirty="0">
                <a:latin typeface="Tahoma" pitchFamily="34" charset="0"/>
              </a:rPr>
              <a:t> </a:t>
            </a:r>
            <a:br>
              <a:rPr lang="hr-HR" sz="1400" dirty="0">
                <a:latin typeface="Tahoma" pitchFamily="34" charset="0"/>
              </a:rPr>
            </a:br>
            <a:r>
              <a:rPr lang="hr-HR" sz="3000" dirty="0">
                <a:solidFill>
                  <a:schemeClr val="tx1"/>
                </a:solidFill>
              </a:rPr>
              <a:t>Naslov rada koji se prezentira na kongresu pokušati sažeti u dva reda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70100" y="4529138"/>
            <a:ext cx="8013700" cy="1295400"/>
          </a:xfrm>
        </p:spPr>
        <p:txBody>
          <a:bodyPr/>
          <a:lstStyle/>
          <a:p>
            <a:r>
              <a:rPr lang="hr-HR" dirty="0">
                <a:solidFill>
                  <a:srgbClr val="576756"/>
                </a:solidFill>
              </a:rPr>
              <a:t>Ime i prezime</a:t>
            </a:r>
            <a:r>
              <a:rPr lang="hr-HR" b="0" dirty="0">
                <a:solidFill>
                  <a:srgbClr val="576756"/>
                </a:solidFill>
              </a:rPr>
              <a:t> </a:t>
            </a:r>
            <a:r>
              <a:rPr lang="hr-HR" dirty="0">
                <a:solidFill>
                  <a:srgbClr val="576756"/>
                </a:solidFill>
              </a:rPr>
              <a:t>autora</a:t>
            </a:r>
          </a:p>
          <a:p>
            <a:pPr>
              <a:lnSpc>
                <a:spcPct val="135000"/>
              </a:lnSpc>
              <a:spcBef>
                <a:spcPct val="40000"/>
              </a:spcBef>
            </a:pPr>
            <a:r>
              <a:rPr lang="hr-HR" sz="2200" b="0" dirty="0"/>
              <a:t>Naziv Ustanove ili tvrtke iz koje dolazi predavač</a:t>
            </a:r>
            <a:endParaRPr lang="en-US" sz="2200" b="0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176338"/>
          </a:xfrm>
          <a:noFill/>
        </p:spPr>
        <p:txBody>
          <a:bodyPr tIns="36000" bIns="36000"/>
          <a:lstStyle/>
          <a:p>
            <a:r>
              <a:rPr lang="hr-HR" sz="4000"/>
              <a:t>Sadržaj</a:t>
            </a:r>
            <a:endParaRPr lang="en-US" sz="4000"/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EE2E2D"/>
              </a:buClr>
            </a:pPr>
            <a:r>
              <a:rPr lang="hr-HR" dirty="0"/>
              <a:t>Uvod</a:t>
            </a:r>
            <a:r>
              <a:rPr lang="hr-HR" b="0" dirty="0"/>
              <a:t> </a:t>
            </a:r>
            <a:r>
              <a:rPr lang="hr-HR" sz="2000" b="0" dirty="0">
                <a:solidFill>
                  <a:srgbClr val="EE2E2D"/>
                </a:solidFill>
              </a:rPr>
              <a:t>(upoznavanje slušatelja sa predavanjem)</a:t>
            </a:r>
          </a:p>
          <a:p>
            <a:pPr>
              <a:buClr>
                <a:srgbClr val="EE2E2D"/>
              </a:buClr>
            </a:pPr>
            <a:r>
              <a:rPr lang="hr-HR" dirty="0"/>
              <a:t>Poglavlje 2</a:t>
            </a:r>
          </a:p>
          <a:p>
            <a:pPr>
              <a:buClr>
                <a:srgbClr val="EE2E2D"/>
              </a:buClr>
            </a:pPr>
            <a:r>
              <a:rPr lang="hr-HR" dirty="0"/>
              <a:t>Poglavlje 3</a:t>
            </a:r>
          </a:p>
          <a:p>
            <a:pPr>
              <a:buClr>
                <a:srgbClr val="EE2E2D"/>
              </a:buClr>
            </a:pPr>
            <a:r>
              <a:rPr lang="hr-HR" dirty="0"/>
              <a:t>Poglavlje 4 </a:t>
            </a:r>
            <a:r>
              <a:rPr lang="hr-HR" sz="1900" dirty="0">
                <a:solidFill>
                  <a:srgbClr val="EE2E2D"/>
                </a:solidFill>
              </a:rPr>
              <a:t>(navesti poglavlja kako je i u pisanom tekstu)</a:t>
            </a:r>
          </a:p>
          <a:p>
            <a:pPr>
              <a:buClr>
                <a:srgbClr val="EE2E2D"/>
              </a:buClr>
            </a:pPr>
            <a:r>
              <a:rPr lang="hr-HR" dirty="0"/>
              <a:t>Zaključak</a:t>
            </a:r>
            <a:r>
              <a:rPr lang="hr-HR" b="0" dirty="0"/>
              <a:t> </a:t>
            </a:r>
            <a:r>
              <a:rPr lang="hr-HR" sz="1900" b="0" dirty="0">
                <a:solidFill>
                  <a:srgbClr val="EE2E2D"/>
                </a:solidFill>
              </a:rPr>
              <a:t>(sažeti spoznaje i rezultate istraživanja)</a:t>
            </a:r>
            <a:endParaRPr lang="en-US" sz="1900" b="0" dirty="0">
              <a:solidFill>
                <a:srgbClr val="EE2E2D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93888" y="1225551"/>
            <a:ext cx="8458200" cy="4449763"/>
          </a:xfrm>
        </p:spPr>
        <p:txBody>
          <a:bodyPr/>
          <a:lstStyle/>
          <a:p>
            <a:pPr>
              <a:buClr>
                <a:srgbClr val="EE2E2D"/>
              </a:buClr>
              <a:buSzPct val="55000"/>
            </a:pPr>
            <a:endParaRPr lang="hr-HR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4419F07A-E060-4498-8E7F-18B4BDBAA2CE}" vid="{53BC2FF7-F3B3-4D69-A190-DB7BA96EE01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SHG2016_prezentacija_template</Template>
  <TotalTime>20</TotalTime>
  <Words>67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Neo Sans Pro</vt:lpstr>
      <vt:lpstr>Neo Sans Pro Medium</vt:lpstr>
      <vt:lpstr>Tahoma</vt:lpstr>
      <vt:lpstr>Times New Roman</vt:lpstr>
      <vt:lpstr>Verdana</vt:lpstr>
      <vt:lpstr>Wingdings</vt:lpstr>
      <vt:lpstr>Profile</vt:lpstr>
      <vt:lpstr>SABOR HRVATSKIH GRADITELJA 2024 Hrvatska graditeljska izvrsnost   Naslov rada koji se prezentira na kongresu pokušati sažeti u dva reda</vt:lpstr>
      <vt:lpstr>Sadržaj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SABOR HRVATSKIH GRADITELJA 2016 EU i hrvatsko graditeljstvo    Naslov rada koji se prezentira na kongresu pokušati sažeti u dva reda</dc:title>
  <dc:creator>ihaladin@gmail.com</dc:creator>
  <cp:lastModifiedBy>Tanja Vrančić</cp:lastModifiedBy>
  <cp:revision>7</cp:revision>
  <cp:lastPrinted>2003-12-04T21:49:51Z</cp:lastPrinted>
  <dcterms:created xsi:type="dcterms:W3CDTF">2016-09-16T13:12:01Z</dcterms:created>
  <dcterms:modified xsi:type="dcterms:W3CDTF">2024-03-25T15:13:05Z</dcterms:modified>
</cp:coreProperties>
</file>